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64" r:id="rId4"/>
    <p:sldId id="286" r:id="rId5"/>
    <p:sldId id="265" r:id="rId6"/>
    <p:sldId id="277" r:id="rId7"/>
    <p:sldId id="289" r:id="rId8"/>
    <p:sldId id="287" r:id="rId9"/>
    <p:sldId id="288" r:id="rId10"/>
    <p:sldId id="274" r:id="rId11"/>
    <p:sldId id="271" r:id="rId12"/>
    <p:sldId id="278" r:id="rId13"/>
    <p:sldId id="283" r:id="rId14"/>
    <p:sldId id="279" r:id="rId15"/>
    <p:sldId id="281" r:id="rId16"/>
    <p:sldId id="284" r:id="rId17"/>
    <p:sldId id="285" r:id="rId18"/>
    <p:sldId id="282" r:id="rId19"/>
    <p:sldId id="273" r:id="rId20"/>
    <p:sldId id="291" r:id="rId21"/>
    <p:sldId id="293" r:id="rId22"/>
    <p:sldId id="292" r:id="rId23"/>
    <p:sldId id="280" r:id="rId24"/>
    <p:sldId id="294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01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425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143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488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403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229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89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420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591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778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4D62-5F0A-485A-B2FA-62D0CC69329D}" type="datetimeFigureOut">
              <a:rPr lang="da-DK" smtClean="0"/>
              <a:t>30-01-2017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2D57A-B0E9-4DDE-9C3C-22F0C51018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53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endParaRPr lang="da-DK" sz="2800" dirty="0">
              <a:latin typeface="+mn-lt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71061" y="1126435"/>
            <a:ext cx="10982739" cy="5050528"/>
          </a:xfrm>
        </p:spPr>
        <p:txBody>
          <a:bodyPr/>
          <a:lstStyle/>
          <a:p>
            <a:r>
              <a:rPr lang="da-DK" dirty="0" err="1"/>
              <a:t>Aaaaaa</a:t>
            </a:r>
            <a:endParaRPr lang="da-DK" dirty="0"/>
          </a:p>
          <a:p>
            <a:r>
              <a:rPr lang="da-DK" dirty="0" err="1"/>
              <a:t>Aaaaaaa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72278" y="6427182"/>
            <a:ext cx="12019722" cy="31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1600" dirty="0">
                <a:latin typeface="+mn-lt"/>
              </a:rPr>
              <a:t>Michael Johansen, Standarder, test &amp; certificering                                                                                                                                      mjo@medcom.dk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8" y="556594"/>
            <a:ext cx="11867325" cy="578235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55952" y="4008784"/>
            <a:ext cx="4478905" cy="293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dirty="0">
                <a:solidFill>
                  <a:schemeClr val="bg1"/>
                </a:solidFill>
              </a:rPr>
              <a:t>FHIR </a:t>
            </a:r>
            <a:r>
              <a:rPr lang="da-DK" sz="2000" dirty="0" err="1">
                <a:solidFill>
                  <a:schemeClr val="bg1"/>
                </a:solidFill>
              </a:rPr>
              <a:t>DevDays</a:t>
            </a:r>
            <a:r>
              <a:rPr lang="da-DK" sz="2000" dirty="0">
                <a:solidFill>
                  <a:schemeClr val="bg1"/>
                </a:solidFill>
              </a:rPr>
              <a:t> 2016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39018" y="1710084"/>
            <a:ext cx="4586553" cy="2145137"/>
          </a:xfrm>
          <a:prstGeom prst="rect">
            <a:avLst/>
          </a:prstGeom>
        </p:spPr>
        <p:txBody>
          <a:bodyPr anchor="b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3200" dirty="0">
                <a:solidFill>
                  <a:schemeClr val="bg1"/>
                </a:solidFill>
              </a:rPr>
              <a:t>MedCom on FHIR</a:t>
            </a:r>
          </a:p>
        </p:txBody>
      </p:sp>
    </p:spTree>
    <p:extLst>
      <p:ext uri="{BB962C8B-B14F-4D97-AF65-F5344CB8AC3E}">
        <p14:creationId xmlns:p14="http://schemas.microsoft.com/office/powerpoint/2010/main" val="210380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FHIR er et </a:t>
            </a:r>
            <a:r>
              <a:rPr lang="da-DK" dirty="0" err="1"/>
              <a:t>community</a:t>
            </a:r>
            <a:r>
              <a:rPr lang="da-DK" dirty="0"/>
              <a:t> – ikke en standard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FHIR </a:t>
            </a:r>
            <a:r>
              <a:rPr lang="da-DK" sz="2800" dirty="0" err="1">
                <a:latin typeface="+mn-lt"/>
              </a:rPr>
              <a:t>DevDays</a:t>
            </a:r>
            <a:r>
              <a:rPr lang="da-DK" sz="2800" dirty="0">
                <a:latin typeface="+mn-lt"/>
              </a:rPr>
              <a:t> 2016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6" y="1233183"/>
            <a:ext cx="10850933" cy="545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65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 err="1"/>
              <a:t>EDIfact</a:t>
            </a:r>
            <a:r>
              <a:rPr lang="da-DK" dirty="0"/>
              <a:t> recept sendes 1989</a:t>
            </a:r>
          </a:p>
          <a:p>
            <a:r>
              <a:rPr lang="da-DK" dirty="0"/>
              <a:t>Laboratoriesvar sendes som </a:t>
            </a:r>
            <a:r>
              <a:rPr lang="da-DK" dirty="0" err="1"/>
              <a:t>EDIfact</a:t>
            </a:r>
            <a:r>
              <a:rPr lang="da-DK" dirty="0"/>
              <a:t> ”LABRES” og andre filformater</a:t>
            </a:r>
          </a:p>
          <a:p>
            <a:r>
              <a:rPr lang="da-DK" dirty="0"/>
              <a:t>Danske profiler MEDRPT implementeres 1994 			          MedCom1</a:t>
            </a:r>
          </a:p>
          <a:p>
            <a:r>
              <a:rPr lang="da-DK" dirty="0"/>
              <a:t>Randers-runden 1997 							          MedCom2</a:t>
            </a:r>
          </a:p>
          <a:p>
            <a:r>
              <a:rPr lang="da-DK" dirty="0"/>
              <a:t>OIO-XML laves i 2005 							          MedCom4</a:t>
            </a:r>
          </a:p>
          <a:p>
            <a:r>
              <a:rPr lang="da-DK" dirty="0"/>
              <a:t>HL7v3 CDAv2 PHMR i 2009 						          MedCom8</a:t>
            </a:r>
          </a:p>
          <a:p>
            <a:r>
              <a:rPr lang="da-DK" dirty="0"/>
              <a:t>HL7 FHIR i 2017? 2018?							          MedCom11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0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 err="1"/>
              <a:t>EDIfact</a:t>
            </a:r>
            <a:r>
              <a:rPr lang="da-DK" dirty="0"/>
              <a:t> har ikke så striks validering som XML</a:t>
            </a:r>
          </a:p>
          <a:p>
            <a:r>
              <a:rPr lang="da-DK" dirty="0"/>
              <a:t>HL7v2 Z-segments mere fleksibelt end HL7v3, der forklarer fortsat HL7v2 brug</a:t>
            </a:r>
          </a:p>
          <a:p>
            <a:r>
              <a:rPr lang="da-DK" dirty="0"/>
              <a:t>HL7v3 RIM er stærkt modelleringsværktøj – analogt til G-EPJ</a:t>
            </a:r>
          </a:p>
          <a:p>
            <a:r>
              <a:rPr lang="da-DK" dirty="0"/>
              <a:t>FHIR </a:t>
            </a:r>
            <a:r>
              <a:rPr lang="da-DK" dirty="0" err="1"/>
              <a:t>extensions</a:t>
            </a:r>
            <a:r>
              <a:rPr lang="da-DK" dirty="0"/>
              <a:t> kan bilateralt tilføjes, modsat HL7v3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5" y="3730487"/>
            <a:ext cx="4165947" cy="293408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27" y="3730487"/>
            <a:ext cx="4047007" cy="293408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574" y="2753876"/>
            <a:ext cx="3780074" cy="39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Fælles vision</a:t>
            </a:r>
          </a:p>
          <a:p>
            <a:r>
              <a:rPr lang="da-DK" dirty="0"/>
              <a:t>Fælles mål</a:t>
            </a:r>
          </a:p>
          <a:p>
            <a:r>
              <a:rPr lang="da-DK" dirty="0"/>
              <a:t>Fælles kurs</a:t>
            </a:r>
          </a:p>
          <a:p>
            <a:r>
              <a:rPr lang="da-DK" dirty="0"/>
              <a:t>Samme tempo</a:t>
            </a:r>
          </a:p>
          <a:p>
            <a:r>
              <a:rPr lang="da-DK" dirty="0"/>
              <a:t>Venter på hinanden</a:t>
            </a:r>
          </a:p>
          <a:p>
            <a:r>
              <a:rPr lang="da-DK" dirty="0"/>
              <a:t>Kærligt overvåget</a:t>
            </a:r>
          </a:p>
          <a:p>
            <a:r>
              <a:rPr lang="da-DK" dirty="0"/>
              <a:t>Ingen bjæffer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62" y="768626"/>
            <a:ext cx="8407863" cy="5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5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Testværktøjer påkrævet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7" y="1263997"/>
            <a:ext cx="8143398" cy="54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8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 err="1"/>
              <a:t>Interoperabilitet</a:t>
            </a:r>
            <a:r>
              <a:rPr lang="da-DK" dirty="0"/>
              <a:t> i fire lag</a:t>
            </a:r>
          </a:p>
          <a:p>
            <a:pPr lvl="1"/>
            <a:r>
              <a:rPr lang="da-DK" dirty="0"/>
              <a:t>Testværktøjer påkrævet					Syntaks</a:t>
            </a:r>
          </a:p>
          <a:p>
            <a:pPr lvl="1"/>
            <a:r>
              <a:rPr lang="da-DK" dirty="0"/>
              <a:t>Test og certificering af meddelelse/</a:t>
            </a:r>
            <a:r>
              <a:rPr lang="da-DK" dirty="0" err="1"/>
              <a:t>payload</a:t>
            </a:r>
            <a:r>
              <a:rPr lang="da-DK" dirty="0"/>
              <a:t>		Semantik</a:t>
            </a:r>
          </a:p>
          <a:p>
            <a:pPr lvl="1"/>
            <a:r>
              <a:rPr lang="da-DK" dirty="0"/>
              <a:t>Test og certificering af applikation			Proces</a:t>
            </a:r>
          </a:p>
          <a:p>
            <a:pPr lvl="1"/>
            <a:r>
              <a:rPr lang="da-DK" dirty="0"/>
              <a:t>Etablering af projekter					Jura</a:t>
            </a:r>
          </a:p>
          <a:p>
            <a:endParaRPr lang="da-DK" dirty="0"/>
          </a:p>
          <a:p>
            <a:r>
              <a:rPr lang="da-DK" dirty="0"/>
              <a:t>Standard, inkl. eksempler</a:t>
            </a:r>
          </a:p>
          <a:p>
            <a:r>
              <a:rPr lang="da-DK" dirty="0"/>
              <a:t>Implementeringsguide</a:t>
            </a:r>
          </a:p>
          <a:p>
            <a:r>
              <a:rPr lang="da-DK" dirty="0"/>
              <a:t>Testprotokol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314" y="4206592"/>
            <a:ext cx="3174911" cy="24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6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Øget selvtest + striks testværktøj og testprotokol,</a:t>
            </a:r>
            <a:br>
              <a:rPr lang="da-DK" dirty="0"/>
            </a:br>
            <a:r>
              <a:rPr lang="da-DK" dirty="0" err="1"/>
              <a:t>Governance</a:t>
            </a:r>
            <a:endParaRPr lang="da-DK" dirty="0"/>
          </a:p>
          <a:p>
            <a:r>
              <a:rPr lang="da-DK" dirty="0"/>
              <a:t>Kvalitativ test + rådgivning,</a:t>
            </a:r>
            <a:br>
              <a:rPr lang="da-DK" dirty="0"/>
            </a:br>
            <a:r>
              <a:rPr lang="da-DK" dirty="0"/>
              <a:t>Sparring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 – Janus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211" y="1702965"/>
            <a:ext cx="6660014" cy="4989383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6" y="2715209"/>
            <a:ext cx="4340765" cy="39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7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Kvalitetsstyring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Erfaringer fra de tidlige EDI-dage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186" y="855676"/>
            <a:ext cx="4667039" cy="583667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7" y="4340829"/>
            <a:ext cx="2814414" cy="235151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11" y="1350322"/>
            <a:ext cx="2941506" cy="28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4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1600+ nye </a:t>
            </a:r>
            <a:r>
              <a:rPr lang="da-DK" dirty="0" err="1"/>
              <a:t>apps</a:t>
            </a:r>
            <a:r>
              <a:rPr lang="da-DK" dirty="0"/>
              <a:t> hver dag</a:t>
            </a:r>
          </a:p>
          <a:p>
            <a:endParaRPr lang="da-DK" dirty="0"/>
          </a:p>
          <a:p>
            <a:r>
              <a:rPr lang="da-DK" dirty="0"/>
              <a:t>Ikke integreret</a:t>
            </a:r>
          </a:p>
          <a:p>
            <a:r>
              <a:rPr lang="da-DK" dirty="0"/>
              <a:t>Uden kliniker inddragelse</a:t>
            </a:r>
          </a:p>
          <a:p>
            <a:r>
              <a:rPr lang="da-DK" dirty="0" err="1"/>
              <a:t>Usability</a:t>
            </a:r>
            <a:endParaRPr lang="da-DK" dirty="0"/>
          </a:p>
          <a:p>
            <a:r>
              <a:rPr lang="da-DK" dirty="0"/>
              <a:t>Efterlever ikke regler</a:t>
            </a:r>
          </a:p>
          <a:p>
            <a:r>
              <a:rPr lang="da-DK" dirty="0"/>
              <a:t>WOW-effekt ikke nok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Krystalkuglen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12" y="1890065"/>
            <a:ext cx="7509860" cy="490624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61" y="2849593"/>
            <a:ext cx="369454" cy="3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7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GET kald til REST-server</a:t>
            </a:r>
          </a:p>
          <a:p>
            <a:r>
              <a:rPr lang="da-DK" dirty="0"/>
              <a:t>Anvende eksisterende DGWS</a:t>
            </a:r>
            <a:br>
              <a:rPr lang="da-DK" dirty="0"/>
            </a:br>
            <a:r>
              <a:rPr lang="da-DK" dirty="0"/>
              <a:t>webservice med OIOXML</a:t>
            </a:r>
            <a:br>
              <a:rPr lang="da-DK" dirty="0"/>
            </a:br>
            <a:r>
              <a:rPr lang="da-DK" dirty="0"/>
              <a:t>på laboratoriesvarbank</a:t>
            </a:r>
          </a:p>
          <a:p>
            <a:r>
              <a:rPr lang="da-DK" dirty="0"/>
              <a:t>Find relevante data</a:t>
            </a:r>
          </a:p>
          <a:p>
            <a:r>
              <a:rPr lang="da-DK" dirty="0" err="1"/>
              <a:t>Map</a:t>
            </a:r>
            <a:r>
              <a:rPr lang="da-DK" dirty="0"/>
              <a:t> XRPT01 til FHIR</a:t>
            </a:r>
          </a:p>
          <a:p>
            <a:r>
              <a:rPr lang="da-DK" dirty="0"/>
              <a:t>Simpel GUI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</a:t>
            </a:r>
            <a:r>
              <a:rPr lang="da-DK" sz="2800" dirty="0" err="1">
                <a:latin typeface="+mn-lt"/>
              </a:rPr>
              <a:t>Mapning</a:t>
            </a:r>
            <a:r>
              <a:rPr lang="da-DK" sz="2800" dirty="0">
                <a:latin typeface="+mn-lt"/>
              </a:rPr>
              <a:t> fra OIOXML til FHIR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94" y="768626"/>
            <a:ext cx="7088331" cy="5923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64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>
            <a:normAutofit lnSpcReduction="10000"/>
          </a:bodyPr>
          <a:lstStyle/>
          <a:p>
            <a:r>
              <a:rPr lang="da-DK" dirty="0"/>
              <a:t>Pilotafprøvning af tværsektoriel kommunikation</a:t>
            </a:r>
          </a:p>
          <a:p>
            <a:r>
              <a:rPr lang="da-DK" dirty="0"/>
              <a:t>Udrulningsprojekt</a:t>
            </a:r>
          </a:p>
          <a:p>
            <a:endParaRPr lang="da-DK" dirty="0"/>
          </a:p>
          <a:p>
            <a:r>
              <a:rPr lang="da-DK" dirty="0"/>
              <a:t>Sundhedsministerium</a:t>
            </a:r>
          </a:p>
          <a:p>
            <a:r>
              <a:rPr lang="da-DK" dirty="0"/>
              <a:t>Danske Regioner</a:t>
            </a:r>
          </a:p>
          <a:p>
            <a:r>
              <a:rPr lang="da-DK" dirty="0"/>
              <a:t>Kommunernes Landsforening</a:t>
            </a:r>
          </a:p>
          <a:p>
            <a:endParaRPr lang="da-DK" dirty="0">
              <a:solidFill>
                <a:srgbClr val="000000"/>
              </a:solidFill>
              <a:cs typeface="Arial" pitchFamily="34"/>
            </a:endParaRPr>
          </a:p>
          <a:p>
            <a:r>
              <a:rPr lang="da-DK" dirty="0">
                <a:solidFill>
                  <a:srgbClr val="000000"/>
                </a:solidFill>
                <a:cs typeface="Arial" pitchFamily="34"/>
              </a:rPr>
              <a:t>Ejer af 194 nationale standarder/profiler i SDS-kataloget</a:t>
            </a:r>
          </a:p>
          <a:p>
            <a:r>
              <a:rPr lang="da-DK" dirty="0">
                <a:solidFill>
                  <a:srgbClr val="000000"/>
                </a:solidFill>
                <a:cs typeface="Arial" pitchFamily="34"/>
              </a:rPr>
              <a:t>UN-</a:t>
            </a:r>
            <a:r>
              <a:rPr lang="da-DK" dirty="0" err="1">
                <a:solidFill>
                  <a:srgbClr val="000000"/>
                </a:solidFill>
                <a:cs typeface="Arial" pitchFamily="34"/>
              </a:rPr>
              <a:t>EDIfact</a:t>
            </a:r>
            <a:r>
              <a:rPr lang="da-DK" dirty="0">
                <a:solidFill>
                  <a:srgbClr val="000000"/>
                </a:solidFill>
                <a:cs typeface="Arial" pitchFamily="34"/>
              </a:rPr>
              <a:t>, OIO-XML, Online webservices, HL7v3 CDAv2, Klassifikationer</a:t>
            </a:r>
          </a:p>
          <a:p>
            <a:r>
              <a:rPr lang="da-DK" dirty="0">
                <a:solidFill>
                  <a:srgbClr val="000000"/>
                </a:solidFill>
                <a:cs typeface="Arial" pitchFamily="34"/>
              </a:rPr>
              <a:t>Test og certificering af 153 IT-systemer i den danske sundhedssektor</a:t>
            </a:r>
          </a:p>
          <a:p>
            <a:r>
              <a:rPr lang="da-DK" dirty="0">
                <a:solidFill>
                  <a:srgbClr val="000000"/>
                </a:solidFill>
                <a:cs typeface="Arial" pitchFamily="34"/>
              </a:rPr>
              <a:t>Drift af sundhedsdatanet og videoknudepunkt</a:t>
            </a:r>
          </a:p>
          <a:p>
            <a:r>
              <a:rPr lang="da-DK" dirty="0">
                <a:solidFill>
                  <a:srgbClr val="000000"/>
                </a:solidFill>
                <a:cs typeface="Arial" pitchFamily="34"/>
              </a:rPr>
              <a:t>Fællesoffentlig systemforvalter for KIH-database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MedCom?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04" y="897415"/>
            <a:ext cx="4429079" cy="24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6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Respons består af ”</a:t>
            </a:r>
            <a:r>
              <a:rPr lang="da-DK" dirty="0" err="1"/>
              <a:t>rådata</a:t>
            </a:r>
            <a:r>
              <a:rPr lang="da-DK" dirty="0"/>
              <a:t>”, der er kombination af OIOXML filer i forskellige versioner + </a:t>
            </a:r>
            <a:r>
              <a:rPr lang="da-DK" dirty="0" err="1"/>
              <a:t>properitært</a:t>
            </a:r>
            <a:r>
              <a:rPr lang="da-DK" dirty="0"/>
              <a:t> XML format med arkiverede laboratoriesvar</a:t>
            </a:r>
          </a:p>
          <a:p>
            <a:r>
              <a:rPr lang="da-DK" dirty="0"/>
              <a:t>Afgrænset afprøvning til gældende OIOXML version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</a:t>
            </a:r>
            <a:r>
              <a:rPr lang="da-DK" sz="2800" dirty="0" err="1">
                <a:latin typeface="+mn-lt"/>
              </a:rPr>
              <a:t>Mapning</a:t>
            </a:r>
            <a:r>
              <a:rPr lang="da-DK" sz="2800" dirty="0">
                <a:latin typeface="+mn-lt"/>
              </a:rPr>
              <a:t> fra OIOXML til FHIR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73" y="2290194"/>
            <a:ext cx="7063918" cy="44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54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FHIR – 1. skud</a:t>
            </a:r>
          </a:p>
          <a:p>
            <a:endParaRPr lang="da-DK" dirty="0"/>
          </a:p>
          <a:p>
            <a:r>
              <a:rPr lang="da-DK" dirty="0"/>
              <a:t>Problemstillinger</a:t>
            </a:r>
          </a:p>
          <a:p>
            <a:pPr lvl="1"/>
            <a:r>
              <a:rPr lang="da-DK" dirty="0"/>
              <a:t>Hvor opbevares profilering?</a:t>
            </a:r>
          </a:p>
          <a:p>
            <a:pPr lvl="1"/>
            <a:r>
              <a:rPr lang="da-DK" dirty="0"/>
              <a:t>Navngivning af </a:t>
            </a:r>
            <a:r>
              <a:rPr lang="da-DK" dirty="0" err="1"/>
              <a:t>extensions</a:t>
            </a:r>
            <a:r>
              <a:rPr lang="da-DK" dirty="0"/>
              <a:t>?</a:t>
            </a:r>
          </a:p>
          <a:p>
            <a:pPr lvl="1"/>
            <a:r>
              <a:rPr lang="da-DK" dirty="0"/>
              <a:t>Koordinering af </a:t>
            </a:r>
            <a:r>
              <a:rPr lang="da-DK" dirty="0" err="1"/>
              <a:t>extensions</a:t>
            </a:r>
            <a:r>
              <a:rPr lang="da-DK" dirty="0"/>
              <a:t>?</a:t>
            </a:r>
          </a:p>
          <a:p>
            <a:pPr lvl="1"/>
            <a:r>
              <a:rPr lang="da-DK" dirty="0"/>
              <a:t>OID eller URI for klassifikationer?</a:t>
            </a:r>
          </a:p>
          <a:p>
            <a:pPr lvl="1"/>
            <a:r>
              <a:rPr lang="da-DK" dirty="0"/>
              <a:t>Bundle indhold &amp; struktur?</a:t>
            </a:r>
          </a:p>
          <a:p>
            <a:pPr lvl="1"/>
            <a:r>
              <a:rPr lang="da-DK" dirty="0"/>
              <a:t>Minimums datasæt?</a:t>
            </a:r>
          </a:p>
          <a:p>
            <a:pPr lvl="1"/>
            <a:r>
              <a:rPr lang="da-DK" dirty="0"/>
              <a:t>Sikkerhed</a:t>
            </a:r>
          </a:p>
          <a:p>
            <a:pPr lvl="1"/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</a:t>
            </a:r>
            <a:r>
              <a:rPr lang="da-DK" sz="2800" dirty="0" err="1">
                <a:latin typeface="+mn-lt"/>
              </a:rPr>
              <a:t>Mapning</a:t>
            </a:r>
            <a:r>
              <a:rPr lang="da-DK" sz="2800" dirty="0">
                <a:latin typeface="+mn-lt"/>
              </a:rPr>
              <a:t> fra OIOXML til FHIR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870294"/>
            <a:ext cx="3581733" cy="58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6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GUI – 1. skud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</a:t>
            </a:r>
            <a:r>
              <a:rPr lang="da-DK" sz="2800" dirty="0" err="1">
                <a:latin typeface="+mn-lt"/>
              </a:rPr>
              <a:t>Mapning</a:t>
            </a:r>
            <a:r>
              <a:rPr lang="da-DK" sz="2800" dirty="0">
                <a:latin typeface="+mn-lt"/>
              </a:rPr>
              <a:t> fra OIOXML til FHIR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/>
          <p:nvPr/>
        </p:nvPicPr>
        <p:blipFill>
          <a:blip r:embed="rId3"/>
          <a:stretch>
            <a:fillRect/>
          </a:stretch>
        </p:blipFill>
        <p:spPr>
          <a:xfrm>
            <a:off x="8825218" y="768626"/>
            <a:ext cx="3221007" cy="5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7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XSLT transformation af XRPT01 fil – for meddelelser via VANS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</a:t>
            </a:r>
            <a:r>
              <a:rPr lang="da-DK" sz="2800" dirty="0" err="1">
                <a:latin typeface="+mn-lt"/>
              </a:rPr>
              <a:t>Mapning</a:t>
            </a:r>
            <a:r>
              <a:rPr lang="da-DK" sz="2800" dirty="0">
                <a:latin typeface="+mn-lt"/>
              </a:rPr>
              <a:t> fra OIOXML til FHIR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ladsholder til indho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7" y="1371599"/>
            <a:ext cx="3567983" cy="529045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060" y="1820410"/>
            <a:ext cx="4823165" cy="484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9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Drømmen 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7" y="781586"/>
            <a:ext cx="4462600" cy="591779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37" y="4001914"/>
            <a:ext cx="1694388" cy="269746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22" y="2957102"/>
            <a:ext cx="1999416" cy="335902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98" y="2796443"/>
            <a:ext cx="3716142" cy="313642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33" y="1037476"/>
            <a:ext cx="8253704" cy="515856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82" y="781586"/>
            <a:ext cx="795544" cy="7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Michael Johansen</a:t>
            </a:r>
            <a:br>
              <a:rPr lang="da-DK" dirty="0"/>
            </a:br>
            <a:r>
              <a:rPr lang="da-DK" dirty="0"/>
              <a:t>Chefkonsulent – Standarder, test og certificering</a:t>
            </a:r>
          </a:p>
          <a:p>
            <a:endParaRPr lang="da-DK" dirty="0"/>
          </a:p>
          <a:p>
            <a:r>
              <a:rPr lang="da-DK" dirty="0"/>
              <a:t>MedCom 2015-</a:t>
            </a:r>
          </a:p>
          <a:p>
            <a:r>
              <a:rPr lang="da-DK" dirty="0"/>
              <a:t>CGI, </a:t>
            </a:r>
            <a:r>
              <a:rPr lang="da-DK" dirty="0" err="1"/>
              <a:t>Logica</a:t>
            </a:r>
            <a:r>
              <a:rPr lang="da-DK" dirty="0"/>
              <a:t>, WM-Data 2004-2014	Hospitalssystemer</a:t>
            </a:r>
          </a:p>
          <a:p>
            <a:r>
              <a:rPr lang="da-DK" dirty="0"/>
              <a:t>B-Data 1998-2004			Laboratoriesystemer</a:t>
            </a:r>
          </a:p>
          <a:p>
            <a:r>
              <a:rPr lang="da-DK" dirty="0"/>
              <a:t>EG </a:t>
            </a:r>
            <a:r>
              <a:rPr lang="da-DK" dirty="0" err="1"/>
              <a:t>Datainform</a:t>
            </a:r>
            <a:r>
              <a:rPr lang="da-DK" dirty="0"/>
              <a:t> 1990-1997		Lægepraksissystemer</a:t>
            </a:r>
          </a:p>
          <a:p>
            <a:r>
              <a:rPr lang="da-DK" dirty="0" err="1"/>
              <a:t>Milog</a:t>
            </a:r>
            <a:r>
              <a:rPr lang="da-DK" dirty="0"/>
              <a:t> Data 1984-1989			ERP</a:t>
            </a:r>
          </a:p>
          <a:p>
            <a:endParaRPr lang="da-DK" dirty="0"/>
          </a:p>
          <a:p>
            <a:r>
              <a:rPr lang="da-DK" dirty="0"/>
              <a:t>MedCom projektdeltager 1994-2014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Michael?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451" y="894112"/>
            <a:ext cx="2551453" cy="25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0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Indtryk fra FHIR </a:t>
            </a:r>
            <a:r>
              <a:rPr lang="da-DK" dirty="0" err="1"/>
              <a:t>DevDays</a:t>
            </a:r>
            <a:r>
              <a:rPr lang="da-DK" dirty="0"/>
              <a:t> 2016</a:t>
            </a:r>
          </a:p>
          <a:p>
            <a:r>
              <a:rPr lang="da-DK" dirty="0"/>
              <a:t>Erfaringer fra de tidlige EDI-dage</a:t>
            </a:r>
          </a:p>
          <a:p>
            <a:r>
              <a:rPr lang="da-DK" dirty="0"/>
              <a:t>Status på afprøvning af </a:t>
            </a:r>
            <a:r>
              <a:rPr lang="da-DK" dirty="0" err="1"/>
              <a:t>mapning</a:t>
            </a:r>
            <a:r>
              <a:rPr lang="da-DK" dirty="0"/>
              <a:t> fra OIOXML til FHIR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De næste 30 minutter?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149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FHIR </a:t>
            </a:r>
            <a:r>
              <a:rPr lang="da-DK" sz="2800" dirty="0" err="1">
                <a:latin typeface="+mn-lt"/>
              </a:rPr>
              <a:t>DevDays</a:t>
            </a:r>
            <a:r>
              <a:rPr lang="da-DK" sz="2800" dirty="0">
                <a:latin typeface="+mn-lt"/>
              </a:rPr>
              <a:t> 2016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20" y="829160"/>
            <a:ext cx="9199831" cy="5861639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494" y="829160"/>
            <a:ext cx="2467731" cy="40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Parallel sessioner med præsentationer og diskussion</a:t>
            </a:r>
          </a:p>
          <a:p>
            <a:r>
              <a:rPr lang="da-DK" dirty="0" err="1"/>
              <a:t>Keynote</a:t>
            </a:r>
            <a:r>
              <a:rPr lang="da-DK" dirty="0"/>
              <a:t> </a:t>
            </a:r>
            <a:r>
              <a:rPr lang="da-DK" dirty="0" err="1"/>
              <a:t>speaks</a:t>
            </a:r>
            <a:endParaRPr lang="da-DK" dirty="0"/>
          </a:p>
          <a:p>
            <a:endParaRPr lang="da-DK" dirty="0"/>
          </a:p>
          <a:p>
            <a:r>
              <a:rPr lang="da-DK" dirty="0"/>
              <a:t>Workshops</a:t>
            </a:r>
          </a:p>
          <a:p>
            <a:r>
              <a:rPr lang="da-DK" dirty="0"/>
              <a:t>Networking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FHIR </a:t>
            </a:r>
            <a:r>
              <a:rPr lang="da-DK" sz="2800" dirty="0" err="1">
                <a:latin typeface="+mn-lt"/>
              </a:rPr>
              <a:t>DevDays</a:t>
            </a:r>
            <a:r>
              <a:rPr lang="da-DK" sz="2800" dirty="0">
                <a:latin typeface="+mn-lt"/>
              </a:rPr>
              <a:t> 2016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227" y="1548848"/>
            <a:ext cx="6858000" cy="51435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5" y="4043494"/>
            <a:ext cx="1968251" cy="196825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91" y="4043494"/>
            <a:ext cx="2102265" cy="26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8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Vi er alle ens – </a:t>
            </a:r>
            <a:br>
              <a:rPr lang="da-DK" dirty="0"/>
            </a:br>
            <a:r>
              <a:rPr lang="da-DK" dirty="0"/>
              <a:t>eller er vi?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FHIR </a:t>
            </a:r>
            <a:r>
              <a:rPr lang="da-DK" sz="2800" dirty="0" err="1">
                <a:latin typeface="+mn-lt"/>
              </a:rPr>
              <a:t>DevDays</a:t>
            </a:r>
            <a:r>
              <a:rPr lang="da-DK" sz="2800" dirty="0">
                <a:latin typeface="+mn-lt"/>
              </a:rPr>
              <a:t> 2016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929" y="768626"/>
            <a:ext cx="7898296" cy="5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8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>
                <a:latin typeface="Calibri" panose="020F0502020204030204" pitchFamily="34" charset="0"/>
              </a:rPr>
              <a:t>Ressourcer beskriver kun 80%, og minimalt er mandatory</a:t>
            </a:r>
          </a:p>
          <a:p>
            <a:r>
              <a:rPr lang="da-DK" dirty="0">
                <a:latin typeface="Calibri" panose="020F0502020204030204" pitchFamily="34" charset="0"/>
              </a:rPr>
              <a:t>Extensions giver fleksibilitet</a:t>
            </a:r>
          </a:p>
          <a:p>
            <a:r>
              <a:rPr lang="da-DK" dirty="0">
                <a:latin typeface="Calibri" panose="020F0502020204030204" pitchFamily="34" charset="0"/>
              </a:rPr>
              <a:t>Søgeparametre i </a:t>
            </a:r>
            <a:r>
              <a:rPr lang="da-DK" dirty="0" err="1">
                <a:latin typeface="Calibri" panose="020F0502020204030204" pitchFamily="34" charset="0"/>
              </a:rPr>
              <a:t>request</a:t>
            </a:r>
            <a:r>
              <a:rPr lang="da-DK" dirty="0">
                <a:latin typeface="Calibri" panose="020F0502020204030204" pitchFamily="34" charset="0"/>
              </a:rPr>
              <a:t> til REST-server</a:t>
            </a:r>
          </a:p>
          <a:p>
            <a:r>
              <a:rPr lang="da-DK" dirty="0">
                <a:latin typeface="Calibri" panose="020F0502020204030204" pitchFamily="34" charset="0"/>
              </a:rPr>
              <a:t>Vælg format XML eller JSON til respons</a:t>
            </a:r>
          </a:p>
          <a:p>
            <a:r>
              <a:rPr lang="da-DK" dirty="0">
                <a:latin typeface="Calibri" panose="020F0502020204030204" pitchFamily="34" charset="0"/>
              </a:rPr>
              <a:t>Vi glæder os til STU3</a:t>
            </a:r>
            <a:br>
              <a:rPr lang="da-DK" dirty="0">
                <a:latin typeface="Calibri" panose="020F0502020204030204" pitchFamily="34" charset="0"/>
              </a:rPr>
            </a:br>
            <a:r>
              <a:rPr lang="da-DK" dirty="0">
                <a:latin typeface="Calibri" panose="020F0502020204030204" pitchFamily="34" charset="0"/>
              </a:rPr>
              <a:t>Logiske ressourcer: Definition, </a:t>
            </a:r>
            <a:r>
              <a:rPr lang="da-DK" dirty="0" err="1">
                <a:latin typeface="Calibri" panose="020F0502020204030204" pitchFamily="34" charset="0"/>
              </a:rPr>
              <a:t>Request</a:t>
            </a:r>
            <a:r>
              <a:rPr lang="da-DK" dirty="0">
                <a:latin typeface="Calibri" panose="020F0502020204030204" pitchFamily="34" charset="0"/>
              </a:rPr>
              <a:t>, Event</a:t>
            </a:r>
          </a:p>
          <a:p>
            <a:endParaRPr lang="da-DK" dirty="0">
              <a:latin typeface="Calibri" panose="020F0502020204030204" pitchFamily="34" charset="0"/>
            </a:endParaRPr>
          </a:p>
          <a:p>
            <a:r>
              <a:rPr lang="da-DK" dirty="0" err="1">
                <a:latin typeface="Calibri" panose="020F0502020204030204" pitchFamily="34" charset="0"/>
              </a:rPr>
              <a:t>Forge</a:t>
            </a:r>
            <a:r>
              <a:rPr lang="da-DK" dirty="0">
                <a:latin typeface="Calibri" panose="020F0502020204030204" pitchFamily="34" charset="0"/>
              </a:rPr>
              <a:t> + </a:t>
            </a:r>
            <a:r>
              <a:rPr lang="da-DK" dirty="0" err="1">
                <a:latin typeface="Calibri" panose="020F0502020204030204" pitchFamily="34" charset="0"/>
              </a:rPr>
              <a:t>Simplifier</a:t>
            </a:r>
            <a:r>
              <a:rPr lang="da-DK" dirty="0">
                <a:latin typeface="Calibri" panose="020F0502020204030204" pitchFamily="34" charset="0"/>
              </a:rPr>
              <a:t> = dominerende værktøjer</a:t>
            </a:r>
          </a:p>
          <a:p>
            <a:r>
              <a:rPr lang="da-DK" dirty="0">
                <a:latin typeface="Calibri" panose="020F0502020204030204" pitchFamily="34" charset="0"/>
              </a:rPr>
              <a:t>FHIR kræver profilering: de manglende 20% + til valideringer</a:t>
            </a:r>
          </a:p>
          <a:p>
            <a:r>
              <a:rPr lang="da-DK" dirty="0">
                <a:latin typeface="Calibri" panose="020F0502020204030204" pitchFamily="34" charset="0"/>
              </a:rPr>
              <a:t>CDA er muligt i FHIR – men er det modent?</a:t>
            </a:r>
          </a:p>
          <a:p>
            <a:r>
              <a:rPr lang="da-DK" dirty="0">
                <a:latin typeface="Calibri" panose="020F0502020204030204" pitchFamily="34" charset="0"/>
              </a:rPr>
              <a:t>Mange værktøjer &amp; mange </a:t>
            </a:r>
            <a:r>
              <a:rPr lang="da-DK" dirty="0" err="1">
                <a:latin typeface="Calibri" panose="020F0502020204030204" pitchFamily="34" charset="0"/>
              </a:rPr>
              <a:t>mapninger</a:t>
            </a:r>
            <a:r>
              <a:rPr lang="da-DK" dirty="0">
                <a:latin typeface="Calibri" panose="020F0502020204030204" pitchFamily="34" charset="0"/>
              </a:rPr>
              <a:t> (</a:t>
            </a:r>
            <a:r>
              <a:rPr lang="da-DK" dirty="0" err="1">
                <a:latin typeface="Calibri" panose="020F0502020204030204" pitchFamily="34" charset="0"/>
              </a:rPr>
              <a:t>openEHR</a:t>
            </a:r>
            <a:r>
              <a:rPr lang="da-DK" dirty="0">
                <a:latin typeface="Calibri" panose="020F0502020204030204" pitchFamily="34" charset="0"/>
              </a:rPr>
              <a:t>, HL7v2, etc.)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FHIR </a:t>
            </a:r>
            <a:r>
              <a:rPr lang="da-DK" sz="2800" dirty="0" err="1">
                <a:latin typeface="+mn-lt"/>
              </a:rPr>
              <a:t>DevDays</a:t>
            </a:r>
            <a:r>
              <a:rPr lang="da-DK" sz="2800" dirty="0">
                <a:latin typeface="+mn-lt"/>
              </a:rPr>
              <a:t> 2016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29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5777" y="768626"/>
            <a:ext cx="11900448" cy="5923722"/>
          </a:xfrm>
        </p:spPr>
        <p:txBody>
          <a:bodyPr/>
          <a:lstStyle/>
          <a:p>
            <a:r>
              <a:rPr lang="da-DK" dirty="0"/>
              <a:t>Three </a:t>
            </a:r>
            <a:r>
              <a:rPr lang="da-DK" dirty="0" err="1"/>
              <a:t>laws</a:t>
            </a:r>
            <a:r>
              <a:rPr lang="da-DK" dirty="0"/>
              <a:t> of </a:t>
            </a:r>
            <a:r>
              <a:rPr lang="da-DK" dirty="0" err="1"/>
              <a:t>interoperability</a:t>
            </a:r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</a:rPr>
              <a:t>1) </a:t>
            </a:r>
            <a:r>
              <a:rPr lang="da-DK" dirty="0" err="1">
                <a:latin typeface="Calibri" panose="020F0502020204030204" pitchFamily="34" charset="0"/>
              </a:rPr>
              <a:t>Interoperability</a:t>
            </a:r>
            <a:r>
              <a:rPr lang="da-DK" dirty="0">
                <a:latin typeface="Calibri" panose="020F0502020204030204" pitchFamily="34" charset="0"/>
              </a:rPr>
              <a:t>: </a:t>
            </a:r>
            <a:br>
              <a:rPr lang="da-DK" dirty="0">
                <a:latin typeface="Calibri" panose="020F0502020204030204" pitchFamily="34" charset="0"/>
              </a:rPr>
            </a:br>
            <a:r>
              <a:rPr lang="da-DK" dirty="0">
                <a:latin typeface="Calibri" panose="020F0502020204030204" pitchFamily="34" charset="0"/>
              </a:rPr>
              <a:t>     </a:t>
            </a:r>
            <a:r>
              <a:rPr lang="da-DK" dirty="0" err="1">
                <a:latin typeface="Calibri" panose="020F0502020204030204" pitchFamily="34" charset="0"/>
              </a:rPr>
              <a:t>It’s</a:t>
            </a:r>
            <a:r>
              <a:rPr lang="da-DK" dirty="0">
                <a:latin typeface="Calibri" panose="020F0502020204030204" pitchFamily="34" charset="0"/>
              </a:rPr>
              <a:t> all </a:t>
            </a:r>
            <a:r>
              <a:rPr lang="da-DK" dirty="0" err="1">
                <a:latin typeface="Calibri" panose="020F0502020204030204" pitchFamily="34" charset="0"/>
              </a:rPr>
              <a:t>about</a:t>
            </a:r>
            <a:r>
              <a:rPr lang="da-DK" dirty="0">
                <a:latin typeface="Calibri" panose="020F0502020204030204" pitchFamily="34" charset="0"/>
              </a:rPr>
              <a:t> the </a:t>
            </a:r>
            <a:r>
              <a:rPr lang="da-DK" dirty="0" err="1">
                <a:latin typeface="Calibri" panose="020F0502020204030204" pitchFamily="34" charset="0"/>
              </a:rPr>
              <a:t>people</a:t>
            </a:r>
            <a:br>
              <a:rPr lang="da-DK" dirty="0">
                <a:latin typeface="Calibri" panose="020F0502020204030204" pitchFamily="34" charset="0"/>
              </a:rPr>
            </a:br>
            <a:endParaRPr lang="da-DK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</a:rPr>
              <a:t>2) </a:t>
            </a:r>
            <a:r>
              <a:rPr lang="da-DK" dirty="0" err="1">
                <a:latin typeface="Calibri" panose="020F0502020204030204" pitchFamily="34" charset="0"/>
              </a:rPr>
              <a:t>You</a:t>
            </a:r>
            <a:r>
              <a:rPr lang="da-DK" dirty="0">
                <a:latin typeface="Calibri" panose="020F0502020204030204" pitchFamily="34" charset="0"/>
              </a:rPr>
              <a:t> </a:t>
            </a:r>
            <a:r>
              <a:rPr lang="da-DK" dirty="0" err="1">
                <a:latin typeface="Calibri" panose="020F0502020204030204" pitchFamily="34" charset="0"/>
              </a:rPr>
              <a:t>can</a:t>
            </a:r>
            <a:r>
              <a:rPr lang="da-DK" dirty="0">
                <a:latin typeface="Calibri" panose="020F0502020204030204" pitchFamily="34" charset="0"/>
              </a:rPr>
              <a:t> </a:t>
            </a:r>
            <a:r>
              <a:rPr lang="da-DK" dirty="0" err="1">
                <a:latin typeface="Calibri" panose="020F0502020204030204" pitchFamily="34" charset="0"/>
              </a:rPr>
              <a:t>hide</a:t>
            </a:r>
            <a:r>
              <a:rPr lang="da-DK" dirty="0">
                <a:latin typeface="Calibri" panose="020F0502020204030204" pitchFamily="34" charset="0"/>
              </a:rPr>
              <a:t> the </a:t>
            </a:r>
            <a:r>
              <a:rPr lang="da-DK" dirty="0" err="1">
                <a:latin typeface="Calibri" panose="020F0502020204030204" pitchFamily="34" charset="0"/>
              </a:rPr>
              <a:t>complexity</a:t>
            </a:r>
            <a:r>
              <a:rPr lang="da-DK" dirty="0">
                <a:latin typeface="Calibri" panose="020F0502020204030204" pitchFamily="34" charset="0"/>
              </a:rPr>
              <a:t>, </a:t>
            </a:r>
            <a:br>
              <a:rPr lang="da-DK" dirty="0">
                <a:latin typeface="Calibri" panose="020F0502020204030204" pitchFamily="34" charset="0"/>
              </a:rPr>
            </a:br>
            <a:r>
              <a:rPr lang="da-DK" dirty="0">
                <a:latin typeface="Calibri" panose="020F0502020204030204" pitchFamily="34" charset="0"/>
              </a:rPr>
              <a:t>     or </a:t>
            </a:r>
            <a:r>
              <a:rPr lang="da-DK" dirty="0" err="1">
                <a:latin typeface="Calibri" panose="020F0502020204030204" pitchFamily="34" charset="0"/>
              </a:rPr>
              <a:t>make</a:t>
            </a:r>
            <a:r>
              <a:rPr lang="da-DK" dirty="0">
                <a:latin typeface="Calibri" panose="020F0502020204030204" pitchFamily="34" charset="0"/>
              </a:rPr>
              <a:t> it </a:t>
            </a:r>
            <a:r>
              <a:rPr lang="da-DK" dirty="0" err="1">
                <a:latin typeface="Calibri" panose="020F0502020204030204" pitchFamily="34" charset="0"/>
              </a:rPr>
              <a:t>worse</a:t>
            </a:r>
            <a:r>
              <a:rPr lang="da-DK" dirty="0">
                <a:latin typeface="Calibri" panose="020F0502020204030204" pitchFamily="34" charset="0"/>
              </a:rPr>
              <a:t>, </a:t>
            </a:r>
            <a:br>
              <a:rPr lang="da-DK" dirty="0">
                <a:latin typeface="Calibri" panose="020F0502020204030204" pitchFamily="34" charset="0"/>
              </a:rPr>
            </a:br>
            <a:r>
              <a:rPr lang="da-DK" dirty="0">
                <a:latin typeface="Calibri" panose="020F0502020204030204" pitchFamily="34" charset="0"/>
              </a:rPr>
              <a:t>     but </a:t>
            </a:r>
            <a:r>
              <a:rPr lang="da-DK" dirty="0" err="1">
                <a:latin typeface="Calibri" panose="020F0502020204030204" pitchFamily="34" charset="0"/>
              </a:rPr>
              <a:t>you</a:t>
            </a:r>
            <a:r>
              <a:rPr lang="da-DK" dirty="0">
                <a:latin typeface="Calibri" panose="020F0502020204030204" pitchFamily="34" charset="0"/>
              </a:rPr>
              <a:t> </a:t>
            </a:r>
            <a:r>
              <a:rPr lang="da-DK" dirty="0" err="1">
                <a:latin typeface="Calibri" panose="020F0502020204030204" pitchFamily="34" charset="0"/>
              </a:rPr>
              <a:t>can’t</a:t>
            </a:r>
            <a:r>
              <a:rPr lang="da-DK" dirty="0">
                <a:latin typeface="Calibri" panose="020F0502020204030204" pitchFamily="34" charset="0"/>
              </a:rPr>
              <a:t> </a:t>
            </a:r>
            <a:r>
              <a:rPr lang="da-DK" dirty="0" err="1">
                <a:latin typeface="Calibri" panose="020F0502020204030204" pitchFamily="34" charset="0"/>
              </a:rPr>
              <a:t>make</a:t>
            </a:r>
            <a:r>
              <a:rPr lang="da-DK" dirty="0">
                <a:latin typeface="Calibri" panose="020F0502020204030204" pitchFamily="34" charset="0"/>
              </a:rPr>
              <a:t> it go </a:t>
            </a:r>
            <a:r>
              <a:rPr lang="da-DK" dirty="0" err="1">
                <a:latin typeface="Calibri" panose="020F0502020204030204" pitchFamily="34" charset="0"/>
              </a:rPr>
              <a:t>away</a:t>
            </a:r>
            <a:br>
              <a:rPr lang="da-DK" dirty="0">
                <a:latin typeface="Calibri" panose="020F0502020204030204" pitchFamily="34" charset="0"/>
              </a:rPr>
            </a:br>
            <a:endParaRPr lang="da-DK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</a:rPr>
              <a:t>3) </a:t>
            </a:r>
            <a:r>
              <a:rPr lang="da-DK" dirty="0" err="1">
                <a:latin typeface="Calibri" panose="020F0502020204030204" pitchFamily="34" charset="0"/>
              </a:rPr>
              <a:t>Cheap</a:t>
            </a:r>
            <a:r>
              <a:rPr lang="da-DK" dirty="0">
                <a:latin typeface="Calibri" panose="020F0502020204030204" pitchFamily="34" charset="0"/>
              </a:rPr>
              <a:t>, </a:t>
            </a:r>
            <a:r>
              <a:rPr lang="da-DK" dirty="0" err="1">
                <a:latin typeface="Calibri" panose="020F0502020204030204" pitchFamily="34" charset="0"/>
              </a:rPr>
              <a:t>flexible</a:t>
            </a:r>
            <a:r>
              <a:rPr lang="da-DK" dirty="0">
                <a:latin typeface="Calibri" panose="020F0502020204030204" pitchFamily="34" charset="0"/>
              </a:rPr>
              <a:t> and </a:t>
            </a:r>
            <a:r>
              <a:rPr lang="da-DK" dirty="0" err="1">
                <a:latin typeface="Calibri" panose="020F0502020204030204" pitchFamily="34" charset="0"/>
              </a:rPr>
              <a:t>interoperable</a:t>
            </a:r>
            <a:r>
              <a:rPr lang="da-DK" dirty="0">
                <a:latin typeface="Calibri" panose="020F0502020204030204" pitchFamily="34" charset="0"/>
              </a:rPr>
              <a:t>:</a:t>
            </a:r>
            <a:br>
              <a:rPr lang="da-DK" dirty="0">
                <a:latin typeface="Calibri" panose="020F0502020204030204" pitchFamily="34" charset="0"/>
              </a:rPr>
            </a:br>
            <a:r>
              <a:rPr lang="da-DK" dirty="0">
                <a:latin typeface="Calibri" panose="020F0502020204030204" pitchFamily="34" charset="0"/>
              </a:rPr>
              <a:t>     </a:t>
            </a:r>
            <a:r>
              <a:rPr lang="da-DK" dirty="0" err="1">
                <a:latin typeface="Calibri" panose="020F0502020204030204" pitchFamily="34" charset="0"/>
              </a:rPr>
              <a:t>Pick</a:t>
            </a:r>
            <a:r>
              <a:rPr lang="da-DK" dirty="0">
                <a:latin typeface="Calibri" panose="020F0502020204030204" pitchFamily="34" charset="0"/>
              </a:rPr>
              <a:t> </a:t>
            </a:r>
            <a:r>
              <a:rPr lang="da-DK" dirty="0" err="1">
                <a:latin typeface="Calibri" panose="020F0502020204030204" pitchFamily="34" charset="0"/>
              </a:rPr>
              <a:t>two</a:t>
            </a:r>
            <a:endParaRPr lang="da-DK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a-DK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dirty="0">
                <a:latin typeface="Calibri" panose="020F0502020204030204" pitchFamily="34" charset="0"/>
              </a:rPr>
              <a:t>4) Ingen kildevand og salat!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837" y="87309"/>
            <a:ext cx="1752845" cy="3810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45777" y="159029"/>
            <a:ext cx="10084901" cy="309333"/>
          </a:xfrm>
        </p:spPr>
        <p:txBody>
          <a:bodyPr>
            <a:noAutofit/>
          </a:bodyPr>
          <a:lstStyle/>
          <a:p>
            <a:r>
              <a:rPr lang="da-DK" sz="2800" dirty="0">
                <a:latin typeface="+mn-lt"/>
              </a:rPr>
              <a:t>MedCom on FHIR – FHIR </a:t>
            </a:r>
            <a:r>
              <a:rPr lang="da-DK" sz="2800" dirty="0" err="1">
                <a:latin typeface="+mn-lt"/>
              </a:rPr>
              <a:t>DevDays</a:t>
            </a:r>
            <a:r>
              <a:rPr lang="da-DK" sz="2800" dirty="0">
                <a:latin typeface="+mn-lt"/>
              </a:rPr>
              <a:t> 2016</a:t>
            </a:r>
          </a:p>
        </p:txBody>
      </p:sp>
      <p:sp>
        <p:nvSpPr>
          <p:cNvPr id="8" name="Rektangel 7"/>
          <p:cNvSpPr/>
          <p:nvPr/>
        </p:nvSpPr>
        <p:spPr>
          <a:xfrm>
            <a:off x="212037" y="569843"/>
            <a:ext cx="11834188" cy="58807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20" y="2332442"/>
            <a:ext cx="5813206" cy="4359905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645" y="768626"/>
            <a:ext cx="752580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505</Words>
  <Application>Microsoft Office PowerPoint</Application>
  <PresentationFormat>Widescreen</PresentationFormat>
  <Paragraphs>133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PowerPoint-præsentation</vt:lpstr>
      <vt:lpstr>MedCom?</vt:lpstr>
      <vt:lpstr>Michael?</vt:lpstr>
      <vt:lpstr>De næste 30 minutter?</vt:lpstr>
      <vt:lpstr>MedCom on FHIR – FHIR DevDays 2016</vt:lpstr>
      <vt:lpstr>MedCom on FHIR – FHIR DevDays 2016</vt:lpstr>
      <vt:lpstr>MedCom on FHIR – FHIR DevDays 2016</vt:lpstr>
      <vt:lpstr>MedCom on FHIR – FHIR DevDays 2016</vt:lpstr>
      <vt:lpstr>MedCom on FHIR – FHIR DevDays 2016</vt:lpstr>
      <vt:lpstr>MedCom on FHIR – FHIR DevDays 2016</vt:lpstr>
      <vt:lpstr>MedCom on FHIR – Erfaringer fra de tidlige EDI-dage</vt:lpstr>
      <vt:lpstr>MedCom on FHIR – Erfaringer fra de tidlige EDI-dage</vt:lpstr>
      <vt:lpstr>MedCom on FHIR – Erfaringer fra de tidlige EDI-dage</vt:lpstr>
      <vt:lpstr>MedCom on FHIR – Erfaringer fra de tidlige EDI-dage</vt:lpstr>
      <vt:lpstr>MedCom on FHIR – Erfaringer fra de tidlige EDI-dage</vt:lpstr>
      <vt:lpstr>MedCom on FHIR – Erfaringer fra de tidlige EDI-dage – Janus</vt:lpstr>
      <vt:lpstr>MedCom on FHIR – Erfaringer fra de tidlige EDI-dage</vt:lpstr>
      <vt:lpstr>MedCom on FHIR – Krystalkuglen</vt:lpstr>
      <vt:lpstr>MedCom on FHIR – Mapning fra OIOXML til FHIR</vt:lpstr>
      <vt:lpstr>MedCom on FHIR – Mapning fra OIOXML til FHIR</vt:lpstr>
      <vt:lpstr>MedCom on FHIR – Mapning fra OIOXML til FHIR</vt:lpstr>
      <vt:lpstr>MedCom on FHIR – Mapning fra OIOXML til FHIR</vt:lpstr>
      <vt:lpstr>MedCom on FHIR – Mapning fra OIOXML til FHIR</vt:lpstr>
      <vt:lpstr>MedCom on FHIR – Drømmen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Michael Johansen</dc:creator>
  <cp:lastModifiedBy>Michael Johansen</cp:lastModifiedBy>
  <cp:revision>80</cp:revision>
  <dcterms:created xsi:type="dcterms:W3CDTF">2017-01-22T10:25:43Z</dcterms:created>
  <dcterms:modified xsi:type="dcterms:W3CDTF">2017-01-30T20:31:35Z</dcterms:modified>
</cp:coreProperties>
</file>